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3" r:id="rId8"/>
    <p:sldId id="264" r:id="rId9"/>
    <p:sldId id="265" r:id="rId10"/>
    <p:sldId id="266" r:id="rId11"/>
    <p:sldId id="267" r:id="rId12"/>
    <p:sldId id="268" r:id="rId13"/>
    <p:sldId id="271" r:id="rId14"/>
    <p:sldId id="269" r:id="rId15"/>
    <p:sldId id="270" r:id="rId16"/>
    <p:sldId id="273" r:id="rId17"/>
    <p:sldId id="274" r:id="rId18"/>
    <p:sldId id="275" r:id="rId19"/>
    <p:sldId id="276" r:id="rId20"/>
    <p:sldId id="277" r:id="rId21"/>
    <p:sldId id="279"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8CC6EB-F8C5-4668-AD0F-88D3F9627F5C}"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203538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8CC6EB-F8C5-4668-AD0F-88D3F9627F5C}"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2063129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8CC6EB-F8C5-4668-AD0F-88D3F9627F5C}"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151328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8CC6EB-F8C5-4668-AD0F-88D3F9627F5C}"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258960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CC6EB-F8C5-4668-AD0F-88D3F9627F5C}"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336366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8CC6EB-F8C5-4668-AD0F-88D3F9627F5C}"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138637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8CC6EB-F8C5-4668-AD0F-88D3F9627F5C}"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18888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CC6EB-F8C5-4668-AD0F-88D3F9627F5C}"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240472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CC6EB-F8C5-4668-AD0F-88D3F9627F5C}"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117374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8CC6EB-F8C5-4668-AD0F-88D3F9627F5C}"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87424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8CC6EB-F8C5-4668-AD0F-88D3F9627F5C}"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1CCCC-BC52-4E55-B0B6-CBF077B93978}" type="slidenum">
              <a:rPr lang="en-US" smtClean="0"/>
              <a:t>‹#›</a:t>
            </a:fld>
            <a:endParaRPr lang="en-US"/>
          </a:p>
        </p:txBody>
      </p:sp>
    </p:spTree>
    <p:extLst>
      <p:ext uri="{BB962C8B-B14F-4D97-AF65-F5344CB8AC3E}">
        <p14:creationId xmlns:p14="http://schemas.microsoft.com/office/powerpoint/2010/main" val="83350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CC6EB-F8C5-4668-AD0F-88D3F9627F5C}" type="datetimeFigureOut">
              <a:rPr lang="en-US" smtClean="0"/>
              <a:t>10/19/2020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1CCCC-BC52-4E55-B0B6-CBF077B93978}" type="slidenum">
              <a:rPr lang="en-US" smtClean="0"/>
              <a:t>‹#›</a:t>
            </a:fld>
            <a:endParaRPr lang="en-US"/>
          </a:p>
        </p:txBody>
      </p:sp>
    </p:spTree>
    <p:extLst>
      <p:ext uri="{BB962C8B-B14F-4D97-AF65-F5344CB8AC3E}">
        <p14:creationId xmlns:p14="http://schemas.microsoft.com/office/powerpoint/2010/main" val="3864597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1470025"/>
          </a:xfrm>
        </p:spPr>
        <p:txBody>
          <a:bodyPr>
            <a:normAutofit fontScale="90000"/>
          </a:bodyPr>
          <a:lstStyle/>
          <a:p>
            <a:r>
              <a:rPr lang="en-US" dirty="0">
                <a:latin typeface="Bernard MT Condensed" panose="02050806060905020404" pitchFamily="18" charset="0"/>
              </a:rPr>
              <a:t>North Bay 2M Critical Mass</a:t>
            </a:r>
            <a:br>
              <a:rPr lang="en-US" dirty="0">
                <a:latin typeface="Bernard MT Condensed" panose="02050806060905020404" pitchFamily="18" charset="0"/>
              </a:rPr>
            </a:br>
            <a:br>
              <a:rPr lang="en-US" sz="2000" dirty="0">
                <a:latin typeface="Bernard MT Condensed" panose="02050806060905020404" pitchFamily="18" charset="0"/>
              </a:rPr>
            </a:br>
            <a:r>
              <a:rPr lang="en-US" sz="3100" dirty="0">
                <a:latin typeface="Bernard MT Condensed" panose="02050806060905020404" pitchFamily="18" charset="0"/>
              </a:rPr>
              <a:t>October 18, 2020</a:t>
            </a:r>
            <a:endParaRPr lang="en-US" sz="3100" dirty="0"/>
          </a:p>
        </p:txBody>
      </p:sp>
      <p:sp>
        <p:nvSpPr>
          <p:cNvPr id="3" name="Subtitle 2"/>
          <p:cNvSpPr>
            <a:spLocks noGrp="1"/>
          </p:cNvSpPr>
          <p:nvPr>
            <p:ph type="subTitle" idx="1"/>
          </p:nvPr>
        </p:nvSpPr>
        <p:spPr/>
        <p:txBody>
          <a:bodyPr>
            <a:normAutofit fontScale="92500" lnSpcReduction="20000"/>
          </a:bodyPr>
          <a:lstStyle/>
          <a:p>
            <a:r>
              <a:rPr lang="en-US" sz="3600" u="sng" dirty="0">
                <a:solidFill>
                  <a:srgbClr val="FF0000"/>
                </a:solidFill>
                <a:latin typeface="Bernard MT Condensed" panose="02050806060905020404" pitchFamily="18" charset="0"/>
              </a:rPr>
              <a:t>Topics</a:t>
            </a:r>
          </a:p>
          <a:p>
            <a:endParaRPr lang="en-US" sz="1500" u="sng" dirty="0">
              <a:solidFill>
                <a:srgbClr val="FF0000"/>
              </a:solidFill>
              <a:latin typeface="Bernard MT Condensed" panose="02050806060905020404" pitchFamily="18" charset="0"/>
            </a:endParaRPr>
          </a:p>
          <a:p>
            <a:r>
              <a:rPr lang="en-US" sz="1800" b="1" dirty="0">
                <a:latin typeface="Bernard MT Condensed" panose="02050806060905020404" pitchFamily="18" charset="0"/>
              </a:rPr>
              <a:t> Zoom – Be an Effective  Host or Attendee		Brian Cooley</a:t>
            </a:r>
          </a:p>
          <a:p>
            <a:r>
              <a:rPr lang="en-US" sz="1800" b="1" dirty="0">
                <a:latin typeface="Bernard MT Condensed" panose="02050806060905020404" pitchFamily="18" charset="0"/>
              </a:rPr>
              <a:t>ACP 125 (What does it mean to us)		Milt </a:t>
            </a:r>
            <a:r>
              <a:rPr lang="en-US" sz="1800" b="1" dirty="0" err="1">
                <a:latin typeface="Bernard MT Condensed" panose="02050806060905020404" pitchFamily="18" charset="0"/>
              </a:rPr>
              <a:t>Hyams</a:t>
            </a:r>
            <a:endParaRPr lang="en-US" sz="1800" b="1" dirty="0">
              <a:latin typeface="Bernard MT Condensed" panose="02050806060905020404" pitchFamily="18" charset="0"/>
            </a:endParaRPr>
          </a:p>
          <a:p>
            <a:r>
              <a:rPr lang="en-US" sz="1800" b="1" dirty="0">
                <a:latin typeface="Bernard MT Condensed" panose="02050806060905020404" pitchFamily="18" charset="0"/>
              </a:rPr>
              <a:t>  Use and Setting of Reverse on Your Radio		Steve </a:t>
            </a:r>
            <a:r>
              <a:rPr lang="en-US" sz="1800" b="1" dirty="0" err="1">
                <a:latin typeface="Bernard MT Condensed" panose="02050806060905020404" pitchFamily="18" charset="0"/>
              </a:rPr>
              <a:t>Toquinto</a:t>
            </a:r>
            <a:endParaRPr lang="en-US" sz="1800" b="1" dirty="0">
              <a:latin typeface="Bernard MT Condensed" panose="02050806060905020404" pitchFamily="18" charset="0"/>
            </a:endParaRPr>
          </a:p>
          <a:p>
            <a:pPr algn="l"/>
            <a:r>
              <a:rPr lang="en-US" sz="1800" b="1" dirty="0">
                <a:latin typeface="Bernard MT Condensed" panose="02050806060905020404" pitchFamily="18" charset="0"/>
              </a:rPr>
              <a:t>     Elmer Time				            All</a:t>
            </a:r>
          </a:p>
          <a:p>
            <a:endParaRPr lang="en-US" sz="1800" b="1" dirty="0">
              <a:latin typeface="Bernard MT Condensed" panose="020508060609050204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533400"/>
            <a:ext cx="2679540" cy="1524000"/>
          </a:xfrm>
          <a:prstGeom prst="rect">
            <a:avLst/>
          </a:prstGeom>
          <a:noFill/>
          <a:ln>
            <a:noFill/>
          </a:ln>
        </p:spPr>
      </p:pic>
      <p:pic>
        <p:nvPicPr>
          <p:cNvPr id="5" name="Picture 4" descr="ARRL Diamond logo-SM.JPG"/>
          <p:cNvPicPr/>
          <p:nvPr/>
        </p:nvPicPr>
        <p:blipFill>
          <a:blip r:embed="rId3">
            <a:extLst>
              <a:ext uri="{28A0092B-C50C-407E-A947-70E740481C1C}">
                <a14:useLocalDpi xmlns:a14="http://schemas.microsoft.com/office/drawing/2010/main" val="0"/>
              </a:ext>
            </a:extLst>
          </a:blip>
          <a:srcRect/>
          <a:stretch>
            <a:fillRect/>
          </a:stretch>
        </p:blipFill>
        <p:spPr bwMode="auto">
          <a:xfrm>
            <a:off x="838200" y="5731325"/>
            <a:ext cx="304800" cy="838201"/>
          </a:xfrm>
          <a:prstGeom prst="rect">
            <a:avLst/>
          </a:prstGeom>
          <a:noFill/>
          <a:ln>
            <a:noFill/>
          </a:ln>
        </p:spPr>
      </p:pic>
      <p:pic>
        <p:nvPicPr>
          <p:cNvPr id="6" name="Picture 5"/>
          <p:cNvPicPr/>
          <p:nvPr/>
        </p:nvPicPr>
        <p:blipFill>
          <a:blip r:embed="rId4"/>
          <a:stretch>
            <a:fillRect/>
          </a:stretch>
        </p:blipFill>
        <p:spPr>
          <a:xfrm>
            <a:off x="7724775" y="5873249"/>
            <a:ext cx="781050" cy="554355"/>
          </a:xfrm>
          <a:prstGeom prst="rect">
            <a:avLst/>
          </a:prstGeom>
        </p:spPr>
      </p:pic>
    </p:spTree>
    <p:extLst>
      <p:ext uri="{BB962C8B-B14F-4D97-AF65-F5344CB8AC3E}">
        <p14:creationId xmlns:p14="http://schemas.microsoft.com/office/powerpoint/2010/main" val="278660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 y="1295400"/>
            <a:ext cx="91440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735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lstStyle/>
          <a:p>
            <a:r>
              <a:rPr lang="en-US" b="1" dirty="0"/>
              <a:t>RULES FOR SPELLING</a:t>
            </a:r>
          </a:p>
        </p:txBody>
      </p:sp>
      <p:sp>
        <p:nvSpPr>
          <p:cNvPr id="3" name="Content Placeholder 2"/>
          <p:cNvSpPr>
            <a:spLocks noGrp="1"/>
          </p:cNvSpPr>
          <p:nvPr>
            <p:ph idx="1"/>
          </p:nvPr>
        </p:nvSpPr>
        <p:spPr>
          <a:xfrm>
            <a:off x="457200" y="1219200"/>
            <a:ext cx="8229600" cy="4906963"/>
          </a:xfrm>
        </p:spPr>
        <p:txBody>
          <a:bodyPr>
            <a:noAutofit/>
          </a:bodyPr>
          <a:lstStyle/>
          <a:p>
            <a:r>
              <a:rPr lang="en-US" sz="2400" dirty="0" err="1"/>
              <a:t>Proword</a:t>
            </a:r>
            <a:r>
              <a:rPr lang="en-US" sz="2400" dirty="0"/>
              <a:t>:  “I spell”</a:t>
            </a:r>
          </a:p>
          <a:p>
            <a:endParaRPr lang="en-US" sz="2000" dirty="0"/>
          </a:p>
          <a:p>
            <a:r>
              <a:rPr lang="en-US" sz="2400" dirty="0"/>
              <a:t>Say word before and after spelling (exception: don’t try to pronounce unpronounceable words or </a:t>
            </a:r>
            <a:r>
              <a:rPr lang="en-US" sz="2400" dirty="0" err="1"/>
              <a:t>acrronyms</a:t>
            </a:r>
            <a:r>
              <a:rPr lang="en-US" sz="2400" dirty="0"/>
              <a:t>)</a:t>
            </a:r>
          </a:p>
          <a:p>
            <a:endParaRPr lang="en-US" sz="2000" dirty="0"/>
          </a:p>
          <a:p>
            <a:r>
              <a:rPr lang="en-US" sz="2400" dirty="0"/>
              <a:t>Don’t try to spell abbreviations i.e. ETA, RV, FM (speak abbreviation or spell </a:t>
            </a:r>
            <a:r>
              <a:rPr lang="en-US" sz="2400" b="1" dirty="0"/>
              <a:t>full</a:t>
            </a:r>
            <a:r>
              <a:rPr lang="en-US" sz="2400" dirty="0"/>
              <a:t> words)</a:t>
            </a:r>
          </a:p>
          <a:p>
            <a:endParaRPr lang="en-US" sz="2000" dirty="0"/>
          </a:p>
          <a:p>
            <a:r>
              <a:rPr lang="en-US" sz="2400" dirty="0"/>
              <a:t>Numbers, </a:t>
            </a:r>
            <a:r>
              <a:rPr lang="en-US" sz="2400" dirty="0" err="1"/>
              <a:t>Proword</a:t>
            </a:r>
            <a:r>
              <a:rPr lang="en-US" sz="2400" dirty="0"/>
              <a:t>: “Figures”</a:t>
            </a:r>
          </a:p>
          <a:p>
            <a:endParaRPr lang="en-US" sz="2000" dirty="0"/>
          </a:p>
          <a:p>
            <a:r>
              <a:rPr lang="en-US" sz="2400" dirty="0"/>
              <a:t>Mixed: Spoken as ACP 1-2-5  “I SPELL Alpha Charlie Papa Figures one two five”</a:t>
            </a:r>
          </a:p>
          <a:p>
            <a:pPr marL="0" indent="0">
              <a:buNone/>
            </a:pPr>
            <a:r>
              <a:rPr lang="en-US" sz="2400" dirty="0"/>
              <a:t>	</a:t>
            </a:r>
          </a:p>
        </p:txBody>
      </p:sp>
    </p:spTree>
    <p:extLst>
      <p:ext uri="{BB962C8B-B14F-4D97-AF65-F5344CB8AC3E}">
        <p14:creationId xmlns:p14="http://schemas.microsoft.com/office/powerpoint/2010/main" val="54007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533400"/>
            <a:ext cx="9143999"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260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RADIO DISCIPLINE</a:t>
            </a:r>
          </a:p>
        </p:txBody>
      </p:sp>
      <p:sp>
        <p:nvSpPr>
          <p:cNvPr id="3" name="Content Placeholder 2"/>
          <p:cNvSpPr>
            <a:spLocks noGrp="1"/>
          </p:cNvSpPr>
          <p:nvPr>
            <p:ph idx="1"/>
          </p:nvPr>
        </p:nvSpPr>
        <p:spPr/>
        <p:txBody>
          <a:bodyPr/>
          <a:lstStyle/>
          <a:p>
            <a:endParaRPr lang="en-US" dirty="0"/>
          </a:p>
          <a:p>
            <a:r>
              <a:rPr lang="en-US" dirty="0"/>
              <a:t>Radio discipline is a fundamental ingredient of voice procedure without which a radio net cannot function efficiently. Inadequate radio discipline reduces communications efficiency and accuracy.  </a:t>
            </a:r>
          </a:p>
          <a:p>
            <a:r>
              <a:rPr lang="en-US" dirty="0"/>
              <a:t>Especially critical in public service events.</a:t>
            </a:r>
          </a:p>
        </p:txBody>
      </p:sp>
    </p:spTree>
    <p:extLst>
      <p:ext uri="{BB962C8B-B14F-4D97-AF65-F5344CB8AC3E}">
        <p14:creationId xmlns:p14="http://schemas.microsoft.com/office/powerpoint/2010/main" val="387589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PUNCTUATION RULES</a:t>
            </a:r>
          </a:p>
        </p:txBody>
      </p:sp>
      <p:sp>
        <p:nvSpPr>
          <p:cNvPr id="3" name="Content Placeholder 2"/>
          <p:cNvSpPr>
            <a:spLocks noGrp="1"/>
          </p:cNvSpPr>
          <p:nvPr>
            <p:ph idx="1"/>
          </p:nvPr>
        </p:nvSpPr>
        <p:spPr/>
        <p:txBody>
          <a:bodyPr>
            <a:normAutofit lnSpcReduction="10000"/>
          </a:bodyPr>
          <a:lstStyle/>
          <a:p>
            <a:r>
              <a:rPr lang="en-US" dirty="0"/>
              <a:t>If punctuation is other than those listed they are to be written in full and spoken as such (i.e. </a:t>
            </a:r>
            <a:r>
              <a:rPr lang="en-US" i="1" dirty="0"/>
              <a:t>apostrophe</a:t>
            </a:r>
            <a:r>
              <a:rPr lang="en-US" dirty="0"/>
              <a:t>, </a:t>
            </a:r>
            <a:r>
              <a:rPr lang="en-US" i="1" dirty="0"/>
              <a:t>quote</a:t>
            </a:r>
            <a:r>
              <a:rPr lang="en-US" dirty="0"/>
              <a:t>, etc.)</a:t>
            </a:r>
          </a:p>
          <a:p>
            <a:r>
              <a:rPr lang="en-US" dirty="0"/>
              <a:t>Punctuation is not used unless necessary to sense of message.</a:t>
            </a:r>
          </a:p>
          <a:p>
            <a:pPr lvl="1"/>
            <a:r>
              <a:rPr lang="en-US" dirty="0"/>
              <a:t>Rarely required where originator makes own transmission.</a:t>
            </a:r>
          </a:p>
          <a:p>
            <a:pPr lvl="1"/>
            <a:r>
              <a:rPr lang="en-US" dirty="0"/>
              <a:t>EXCEPTION: Voice transmission of formal message (i.e. ICS 213) where distribution is beyond the immediate recipient of the message.</a:t>
            </a:r>
          </a:p>
        </p:txBody>
      </p:sp>
    </p:spTree>
    <p:extLst>
      <p:ext uri="{BB962C8B-B14F-4D97-AF65-F5344CB8AC3E}">
        <p14:creationId xmlns:p14="http://schemas.microsoft.com/office/powerpoint/2010/main" val="1818364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PROCEDURE WORDS</a:t>
            </a:r>
          </a:p>
        </p:txBody>
      </p:sp>
      <p:sp>
        <p:nvSpPr>
          <p:cNvPr id="3" name="Content Placeholder 2"/>
          <p:cNvSpPr>
            <a:spLocks noGrp="1"/>
          </p:cNvSpPr>
          <p:nvPr>
            <p:ph idx="1"/>
          </p:nvPr>
        </p:nvSpPr>
        <p:spPr>
          <a:xfrm>
            <a:off x="152400" y="1066800"/>
            <a:ext cx="8763000" cy="5638800"/>
          </a:xfrm>
        </p:spPr>
        <p:txBody>
          <a:bodyPr>
            <a:noAutofit/>
          </a:bodyPr>
          <a:lstStyle/>
          <a:p>
            <a:r>
              <a:rPr lang="en-US" sz="2400" dirty="0"/>
              <a:t>Procedure words (</a:t>
            </a:r>
            <a:r>
              <a:rPr lang="en-US" sz="2400" dirty="0">
                <a:solidFill>
                  <a:srgbClr val="FF0000"/>
                </a:solidFill>
              </a:rPr>
              <a:t>PROWORDS</a:t>
            </a:r>
            <a:r>
              <a:rPr lang="en-US" sz="2400" dirty="0"/>
              <a:t>). To keep voice transmissions as brief and clear as possible standard </a:t>
            </a:r>
            <a:r>
              <a:rPr lang="en-US" sz="2400" dirty="0" err="1"/>
              <a:t>prowords</a:t>
            </a:r>
            <a:r>
              <a:rPr lang="en-US" sz="2400" dirty="0"/>
              <a:t> are used in place of whole sentences. </a:t>
            </a:r>
            <a:r>
              <a:rPr lang="en-US" sz="2400" dirty="0" err="1"/>
              <a:t>Prowords</a:t>
            </a:r>
            <a:r>
              <a:rPr lang="en-US" sz="2400" dirty="0"/>
              <a:t> are easily pronounced and recognized words or phrases used to convey a specific predetermined meaning, for example: ROGER, OUT.</a:t>
            </a:r>
          </a:p>
          <a:p>
            <a:endParaRPr lang="en-US" sz="2000" dirty="0"/>
          </a:p>
          <a:p>
            <a:r>
              <a:rPr lang="en-US" sz="2400" dirty="0">
                <a:solidFill>
                  <a:srgbClr val="FF0000"/>
                </a:solidFill>
              </a:rPr>
              <a:t>PROSIGNS </a:t>
            </a:r>
            <a:r>
              <a:rPr lang="en-US" sz="2400" dirty="0"/>
              <a:t>are authorized abbreviations of </a:t>
            </a:r>
            <a:r>
              <a:rPr lang="en-US" sz="2400" dirty="0" err="1"/>
              <a:t>prowords</a:t>
            </a:r>
            <a:r>
              <a:rPr lang="en-US" sz="2400" dirty="0"/>
              <a:t>, </a:t>
            </a:r>
            <a:r>
              <a:rPr lang="en-US" sz="2400" dirty="0">
                <a:solidFill>
                  <a:srgbClr val="FF0000"/>
                </a:solidFill>
              </a:rPr>
              <a:t>OPSIGS </a:t>
            </a:r>
            <a:r>
              <a:rPr lang="en-US" sz="2400" dirty="0"/>
              <a:t>are three letter civil (Q) and military (Z) codes used for a wide range of communications purposes. Both </a:t>
            </a:r>
            <a:r>
              <a:rPr lang="en-US" sz="2400" dirty="0" err="1"/>
              <a:t>prosigns</a:t>
            </a:r>
            <a:r>
              <a:rPr lang="en-US" sz="2400" dirty="0"/>
              <a:t> and OPSIGS should be used to expedite radio logging. </a:t>
            </a:r>
          </a:p>
          <a:p>
            <a:endParaRPr lang="en-US" sz="2400" dirty="0"/>
          </a:p>
          <a:p>
            <a:r>
              <a:rPr lang="en-US" sz="2400" dirty="0"/>
              <a:t>Annex A to CH 3 contains the </a:t>
            </a:r>
            <a:r>
              <a:rPr lang="en-US" sz="2400" dirty="0" err="1"/>
              <a:t>Prowords</a:t>
            </a:r>
            <a:r>
              <a:rPr lang="en-US" sz="2400" dirty="0"/>
              <a:t>, </a:t>
            </a:r>
            <a:r>
              <a:rPr lang="en-US" sz="2400" dirty="0" err="1"/>
              <a:t>Prosigns</a:t>
            </a:r>
            <a:r>
              <a:rPr lang="en-US" sz="2400" dirty="0"/>
              <a:t> and OPSIGS relevant to radiotelephone procedures. (See e-mail attachment for amateur version of  </a:t>
            </a:r>
            <a:r>
              <a:rPr lang="en-US" sz="2400" dirty="0" err="1"/>
              <a:t>Prowords</a:t>
            </a:r>
            <a:r>
              <a:rPr lang="en-US" sz="2400" dirty="0"/>
              <a:t>.)</a:t>
            </a:r>
          </a:p>
          <a:p>
            <a:endParaRPr lang="en-US" sz="2400" dirty="0"/>
          </a:p>
        </p:txBody>
      </p:sp>
    </p:spTree>
    <p:extLst>
      <p:ext uri="{BB962C8B-B14F-4D97-AF65-F5344CB8AC3E}">
        <p14:creationId xmlns:p14="http://schemas.microsoft.com/office/powerpoint/2010/main" val="106967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RADIO DISCIPLINE RULES</a:t>
            </a:r>
          </a:p>
        </p:txBody>
      </p:sp>
      <p:sp>
        <p:nvSpPr>
          <p:cNvPr id="3" name="Content Placeholder 2"/>
          <p:cNvSpPr>
            <a:spLocks noGrp="1"/>
          </p:cNvSpPr>
          <p:nvPr>
            <p:ph idx="1"/>
          </p:nvPr>
        </p:nvSpPr>
        <p:spPr/>
        <p:txBody>
          <a:bodyPr>
            <a:normAutofit fontScale="62500" lnSpcReduction="20000"/>
          </a:bodyPr>
          <a:lstStyle/>
          <a:p>
            <a:r>
              <a:rPr lang="en-US" b="1" dirty="0"/>
              <a:t>The following rules for radio discipline are mandatory on all radio nets. Every station must adhere to the following-- </a:t>
            </a:r>
            <a:r>
              <a:rPr lang="en-US" b="1" dirty="0">
                <a:solidFill>
                  <a:srgbClr val="FF0000"/>
                </a:solidFill>
              </a:rPr>
              <a:t>Always: </a:t>
            </a:r>
          </a:p>
          <a:p>
            <a:endParaRPr lang="en-US" dirty="0"/>
          </a:p>
          <a:p>
            <a:r>
              <a:rPr lang="en-US" dirty="0"/>
              <a:t>Use correct voice procedure. </a:t>
            </a:r>
          </a:p>
          <a:p>
            <a:r>
              <a:rPr lang="en-US" dirty="0"/>
              <a:t>Maintain a constant listening radio watch unless specific instructions or permission has been received to the contrary. This requires that at least one person be nominated to monitor the radio regardless of the circumstances. All aspects of voice procedure are based on the assumption that stations will respond to the call immediately. </a:t>
            </a:r>
          </a:p>
          <a:p>
            <a:r>
              <a:rPr lang="en-US" dirty="0"/>
              <a:t>Ensure that the correct frequency is in use. </a:t>
            </a:r>
          </a:p>
          <a:p>
            <a:r>
              <a:rPr lang="en-US" dirty="0"/>
              <a:t>Answer calls in the correct order and without delay. </a:t>
            </a:r>
          </a:p>
          <a:p>
            <a:r>
              <a:rPr lang="en-US" dirty="0"/>
              <a:t>Listen carefully before transmitting to ensure that the frequency is clear and, where possible allow for stations which cannot be heard. </a:t>
            </a:r>
          </a:p>
          <a:p>
            <a:r>
              <a:rPr lang="en-US" dirty="0"/>
              <a:t>Release the press-to-talk switch promptly. </a:t>
            </a:r>
          </a:p>
          <a:p>
            <a:r>
              <a:rPr lang="en-US" dirty="0"/>
              <a:t>On releasing the press-to-talk switch, ensure that the radio returns to the receive condition.</a:t>
            </a:r>
          </a:p>
        </p:txBody>
      </p:sp>
    </p:spTree>
    <p:extLst>
      <p:ext uri="{BB962C8B-B14F-4D97-AF65-F5344CB8AC3E}">
        <p14:creationId xmlns:p14="http://schemas.microsoft.com/office/powerpoint/2010/main" val="487189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OPERATING RULES</a:t>
            </a:r>
          </a:p>
        </p:txBody>
      </p:sp>
      <p:sp>
        <p:nvSpPr>
          <p:cNvPr id="3" name="Content Placeholder 2"/>
          <p:cNvSpPr>
            <a:spLocks noGrp="1"/>
          </p:cNvSpPr>
          <p:nvPr>
            <p:ph idx="1"/>
          </p:nvPr>
        </p:nvSpPr>
        <p:spPr>
          <a:xfrm>
            <a:off x="457200" y="1143000"/>
            <a:ext cx="8229600" cy="5486400"/>
          </a:xfrm>
        </p:spPr>
        <p:txBody>
          <a:bodyPr>
            <a:noAutofit/>
          </a:bodyPr>
          <a:lstStyle/>
          <a:p>
            <a:r>
              <a:rPr lang="en-US" sz="1800" dirty="0"/>
              <a:t>To use net time more efficiently, all </a:t>
            </a:r>
            <a:r>
              <a:rPr lang="en-US" sz="1800" dirty="0">
                <a:solidFill>
                  <a:srgbClr val="FF0000"/>
                </a:solidFill>
              </a:rPr>
              <a:t>messages</a:t>
            </a:r>
            <a:r>
              <a:rPr lang="en-US" sz="1800" dirty="0"/>
              <a:t> or their substance </a:t>
            </a:r>
            <a:r>
              <a:rPr lang="en-US" sz="1800" dirty="0">
                <a:solidFill>
                  <a:srgbClr val="FF0000"/>
                </a:solidFill>
              </a:rPr>
              <a:t>should be written down prior to transmission</a:t>
            </a:r>
            <a:r>
              <a:rPr lang="en-US" sz="1800" dirty="0"/>
              <a:t>. </a:t>
            </a:r>
          </a:p>
          <a:p>
            <a:r>
              <a:rPr lang="en-US" sz="1800" dirty="0"/>
              <a:t>Those </a:t>
            </a:r>
            <a:r>
              <a:rPr lang="en-US" sz="1800" dirty="0">
                <a:solidFill>
                  <a:srgbClr val="FF0000"/>
                </a:solidFill>
              </a:rPr>
              <a:t>messages</a:t>
            </a:r>
            <a:r>
              <a:rPr lang="en-US" sz="1800" dirty="0"/>
              <a:t> which must be delivered by </a:t>
            </a:r>
            <a:r>
              <a:rPr lang="en-US" sz="1800" dirty="0">
                <a:solidFill>
                  <a:srgbClr val="FF0000"/>
                </a:solidFill>
              </a:rPr>
              <a:t>the receiving operator to another person,</a:t>
            </a:r>
            <a:r>
              <a:rPr lang="en-US" sz="1800" dirty="0"/>
              <a:t> or which are </a:t>
            </a:r>
            <a:r>
              <a:rPr lang="en-US" sz="1800" dirty="0">
                <a:solidFill>
                  <a:srgbClr val="FF0000"/>
                </a:solidFill>
              </a:rPr>
              <a:t>preceded by the </a:t>
            </a:r>
            <a:r>
              <a:rPr lang="en-US" sz="1800" dirty="0" err="1">
                <a:solidFill>
                  <a:srgbClr val="FF0000"/>
                </a:solidFill>
              </a:rPr>
              <a:t>proword</a:t>
            </a:r>
            <a:r>
              <a:rPr lang="en-US" sz="1800" dirty="0">
                <a:solidFill>
                  <a:srgbClr val="FF0000"/>
                </a:solidFill>
              </a:rPr>
              <a:t>  MESSAGE, shall be written down</a:t>
            </a:r>
            <a:r>
              <a:rPr lang="en-US" sz="1800" dirty="0"/>
              <a:t>. </a:t>
            </a:r>
          </a:p>
          <a:p>
            <a:r>
              <a:rPr lang="en-US" sz="1800" dirty="0"/>
              <a:t>Transmissions by radiotelephone shall be as </a:t>
            </a:r>
            <a:r>
              <a:rPr lang="en-US" sz="1800" dirty="0">
                <a:solidFill>
                  <a:srgbClr val="FF0000"/>
                </a:solidFill>
              </a:rPr>
              <a:t>short and concise as practicable</a:t>
            </a:r>
            <a:r>
              <a:rPr lang="en-US" sz="1800" dirty="0"/>
              <a:t>, consistent with clarity. Long Message Procedure is required to reduce time spent on the air and allow another station to break in with precedence traffic if required. </a:t>
            </a:r>
            <a:r>
              <a:rPr lang="en-US" sz="1800" dirty="0">
                <a:solidFill>
                  <a:srgbClr val="FF0000"/>
                </a:solidFill>
              </a:rPr>
              <a:t>Transmission length should be no longer than 20 seconds in any one transmission. </a:t>
            </a:r>
          </a:p>
          <a:p>
            <a:r>
              <a:rPr lang="en-US" sz="1800" dirty="0"/>
              <a:t>Radiotelephone transmissions should be </a:t>
            </a:r>
            <a:r>
              <a:rPr lang="en-US" sz="1800" dirty="0">
                <a:solidFill>
                  <a:srgbClr val="FF0000"/>
                </a:solidFill>
              </a:rPr>
              <a:t>clear, with natural emphasis on each word except </a:t>
            </a:r>
            <a:r>
              <a:rPr lang="en-US" sz="1800" dirty="0"/>
              <a:t>the prescribed pronunciation of a numeral, and should be spoken in </a:t>
            </a:r>
            <a:r>
              <a:rPr lang="en-US" sz="1800" dirty="0">
                <a:solidFill>
                  <a:srgbClr val="FF0000"/>
                </a:solidFill>
              </a:rPr>
              <a:t>natural phrases, not word by word</a:t>
            </a:r>
            <a:r>
              <a:rPr lang="en-US" sz="1800" dirty="0"/>
              <a:t>. </a:t>
            </a:r>
          </a:p>
          <a:p>
            <a:r>
              <a:rPr lang="en-US" sz="1800" dirty="0"/>
              <a:t>To avoid interfering with other traffic, an operator shall </a:t>
            </a:r>
            <a:r>
              <a:rPr lang="en-US" sz="1800" dirty="0">
                <a:solidFill>
                  <a:srgbClr val="FF0000"/>
                </a:solidFill>
              </a:rPr>
              <a:t>listen to make certain that a net is clear </a:t>
            </a:r>
            <a:r>
              <a:rPr lang="en-US" sz="1800" dirty="0"/>
              <a:t>before making any transmission. </a:t>
            </a:r>
          </a:p>
          <a:p>
            <a:r>
              <a:rPr lang="en-US" sz="1800" dirty="0"/>
              <a:t>When it is necessary either for the adjustment of a transmitter before making a call or for the adjustment of a receiver, </a:t>
            </a:r>
            <a:r>
              <a:rPr lang="en-US" sz="1800" dirty="0">
                <a:solidFill>
                  <a:srgbClr val="FF0000"/>
                </a:solidFill>
              </a:rPr>
              <a:t>test signals will not continue for more than 10 seconds </a:t>
            </a:r>
            <a:r>
              <a:rPr lang="en-US" sz="1800" dirty="0"/>
              <a:t>and will be composed of spoken numerals (1, 2, 3 etc.) followed by the call sign of the station transmitting the signals. </a:t>
            </a:r>
          </a:p>
        </p:txBody>
      </p:sp>
    </p:spTree>
    <p:extLst>
      <p:ext uri="{BB962C8B-B14F-4D97-AF65-F5344CB8AC3E}">
        <p14:creationId xmlns:p14="http://schemas.microsoft.com/office/powerpoint/2010/main" val="2397525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RADIO CHECKS, SIGNAL STRENGTH AND READABILITY</a:t>
            </a:r>
          </a:p>
        </p:txBody>
      </p:sp>
      <p:sp>
        <p:nvSpPr>
          <p:cNvPr id="3" name="Content Placeholder 2"/>
          <p:cNvSpPr>
            <a:spLocks noGrp="1"/>
          </p:cNvSpPr>
          <p:nvPr>
            <p:ph idx="1"/>
          </p:nvPr>
        </p:nvSpPr>
        <p:spPr/>
        <p:txBody>
          <a:bodyPr>
            <a:normAutofit fontScale="85000" lnSpcReduction="20000"/>
          </a:bodyPr>
          <a:lstStyle/>
          <a:p>
            <a:endParaRPr lang="en-US" dirty="0"/>
          </a:p>
          <a:p>
            <a:r>
              <a:rPr lang="en-US" dirty="0"/>
              <a:t>A </a:t>
            </a:r>
            <a:r>
              <a:rPr lang="en-US" dirty="0">
                <a:solidFill>
                  <a:srgbClr val="FF0000"/>
                </a:solidFill>
              </a:rPr>
              <a:t>station is understood to have good signal strength and readability</a:t>
            </a:r>
            <a:r>
              <a:rPr lang="en-US" dirty="0"/>
              <a:t> unless otherwise notified. Strength of signals and readability will not be exchanged unless one station cannot clearly hear another station. </a:t>
            </a:r>
          </a:p>
          <a:p>
            <a:r>
              <a:rPr lang="en-US" dirty="0"/>
              <a:t>A station that wishes to inform another of his signal strength and readability will do so by means of a short and concise report of actual reception such as, WEAK BUT READABLE, LOUD BUT DISTORTED, WEAK WITH INTERFERENCE, etc. </a:t>
            </a:r>
            <a:r>
              <a:rPr lang="en-US" dirty="0">
                <a:solidFill>
                  <a:srgbClr val="FF0000"/>
                </a:solidFill>
              </a:rPr>
              <a:t>Reports such as “five by five,” “four by four,” etc., will not be used to indicate strength and quality of reception. </a:t>
            </a:r>
          </a:p>
        </p:txBody>
      </p:sp>
    </p:spTree>
    <p:extLst>
      <p:ext uri="{BB962C8B-B14F-4D97-AF65-F5344CB8AC3E}">
        <p14:creationId xmlns:p14="http://schemas.microsoft.com/office/powerpoint/2010/main" val="1681954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RADIO CHECK RESPONSES</a:t>
            </a:r>
          </a:p>
        </p:txBody>
      </p:sp>
      <p:sp>
        <p:nvSpPr>
          <p:cNvPr id="3" name="Content Placeholder 2"/>
          <p:cNvSpPr>
            <a:spLocks noGrp="1"/>
          </p:cNvSpPr>
          <p:nvPr>
            <p:ph idx="1"/>
          </p:nvPr>
        </p:nvSpPr>
        <p:spPr/>
        <p:txBody>
          <a:bodyPr>
            <a:normAutofit fontScale="70000" lnSpcReduction="20000"/>
          </a:bodyPr>
          <a:lstStyle/>
          <a:p>
            <a:r>
              <a:rPr lang="en-US" sz="4000" dirty="0"/>
              <a:t>The </a:t>
            </a:r>
            <a:r>
              <a:rPr lang="en-US" sz="4000" dirty="0" err="1"/>
              <a:t>prowords</a:t>
            </a:r>
            <a:r>
              <a:rPr lang="en-US" sz="4000" dirty="0"/>
              <a:t> below are for use when initiating and answering queries concerning signal strength and readability: </a:t>
            </a:r>
          </a:p>
          <a:p>
            <a:endParaRPr lang="en-US" dirty="0"/>
          </a:p>
          <a:p>
            <a:r>
              <a:rPr lang="en-US" sz="3400" b="1" dirty="0"/>
              <a:t>RADIO CHECK</a:t>
            </a:r>
            <a:r>
              <a:rPr lang="en-US" sz="3400" dirty="0"/>
              <a:t>. What is my signal strength and readability; how do you hear me? </a:t>
            </a:r>
          </a:p>
          <a:p>
            <a:r>
              <a:rPr lang="en-US" sz="3400" b="1" dirty="0"/>
              <a:t>ROGER</a:t>
            </a:r>
            <a:r>
              <a:rPr lang="en-US" sz="3400" dirty="0"/>
              <a:t>. I have received your last transmission satisfactorily. The omission of comment on signal strength and readability is understood to mean that reception is loud and clear. </a:t>
            </a:r>
          </a:p>
          <a:p>
            <a:r>
              <a:rPr lang="en-US" sz="3400" dirty="0"/>
              <a:t>If reception is other than loud and clear, it must be described with the </a:t>
            </a:r>
            <a:r>
              <a:rPr lang="en-US" sz="3400" dirty="0" err="1"/>
              <a:t>prowords</a:t>
            </a:r>
            <a:r>
              <a:rPr lang="en-US" sz="3400" dirty="0"/>
              <a:t> on next slide. </a:t>
            </a:r>
          </a:p>
          <a:p>
            <a:r>
              <a:rPr lang="en-US" sz="3400" b="1" dirty="0"/>
              <a:t>NOTHING HEARD</a:t>
            </a:r>
            <a:r>
              <a:rPr lang="en-US" sz="3400" dirty="0"/>
              <a:t>. To be used when no reply is received from a called station. </a:t>
            </a:r>
          </a:p>
        </p:txBody>
      </p:sp>
    </p:spTree>
    <p:extLst>
      <p:ext uri="{BB962C8B-B14F-4D97-AF65-F5344CB8AC3E}">
        <p14:creationId xmlns:p14="http://schemas.microsoft.com/office/powerpoint/2010/main" val="57346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a:t>Allied Communications Procedures</a:t>
            </a:r>
            <a:br>
              <a:rPr lang="en-US" sz="2400" b="1" dirty="0"/>
            </a:br>
            <a:r>
              <a:rPr lang="en-US" sz="2400" b="1" dirty="0"/>
              <a:t>ACP 125 (G)</a:t>
            </a: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4827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SIGNAL REPORT PROWORDS</a:t>
            </a:r>
          </a:p>
        </p:txBody>
      </p:sp>
      <p:sp>
        <p:nvSpPr>
          <p:cNvPr id="3" name="Content Placeholder 2"/>
          <p:cNvSpPr>
            <a:spLocks noGrp="1"/>
          </p:cNvSpPr>
          <p:nvPr>
            <p:ph idx="1"/>
          </p:nvPr>
        </p:nvSpPr>
        <p:spPr/>
        <p:txBody>
          <a:bodyPr numCol="2">
            <a:normAutofit fontScale="77500" lnSpcReduction="20000"/>
          </a:bodyPr>
          <a:lstStyle/>
          <a:p>
            <a:pPr marL="0" indent="0">
              <a:buNone/>
            </a:pPr>
            <a:r>
              <a:rPr lang="en-US" sz="3800" b="1" dirty="0"/>
              <a:t>   </a:t>
            </a:r>
          </a:p>
          <a:p>
            <a:pPr marL="0" indent="0">
              <a:buNone/>
            </a:pPr>
            <a:r>
              <a:rPr lang="en-US" sz="3800" b="1" dirty="0"/>
              <a:t>   Signal Strength</a:t>
            </a:r>
          </a:p>
          <a:p>
            <a:endParaRPr lang="en-US" sz="3800" dirty="0"/>
          </a:p>
          <a:p>
            <a:pPr marL="457200" lvl="1" indent="0">
              <a:buNone/>
            </a:pPr>
            <a:r>
              <a:rPr lang="en-US" sz="3800" dirty="0"/>
              <a:t>     Loud</a:t>
            </a:r>
          </a:p>
          <a:p>
            <a:pPr marL="457200" lvl="1" indent="0">
              <a:buNone/>
            </a:pPr>
            <a:r>
              <a:rPr lang="en-US" sz="3800" dirty="0"/>
              <a:t>     Good</a:t>
            </a:r>
          </a:p>
          <a:p>
            <a:pPr marL="457200" lvl="1" indent="0">
              <a:buNone/>
            </a:pPr>
            <a:r>
              <a:rPr lang="en-US" sz="3800" dirty="0"/>
              <a:t>     Weak</a:t>
            </a:r>
          </a:p>
          <a:p>
            <a:pPr marL="457200" lvl="1" indent="0">
              <a:buNone/>
            </a:pPr>
            <a:r>
              <a:rPr lang="en-US" sz="3800" dirty="0"/>
              <a:t>     Very Weak</a:t>
            </a:r>
          </a:p>
          <a:p>
            <a:pPr marL="457200" lvl="1" indent="0">
              <a:buNone/>
            </a:pPr>
            <a:r>
              <a:rPr lang="en-US" sz="3800" dirty="0"/>
              <a:t>     Fading	</a:t>
            </a:r>
          </a:p>
          <a:p>
            <a:pPr lvl="1"/>
            <a:endParaRPr lang="en-US" sz="3800" dirty="0"/>
          </a:p>
          <a:p>
            <a:pPr lvl="1"/>
            <a:endParaRPr lang="en-US" sz="3800" dirty="0"/>
          </a:p>
          <a:p>
            <a:pPr marL="457200" lvl="1" indent="0">
              <a:buNone/>
            </a:pPr>
            <a:endParaRPr lang="en-US" sz="3800" dirty="0"/>
          </a:p>
          <a:p>
            <a:pPr marL="457200" lvl="1" indent="0">
              <a:buNone/>
            </a:pPr>
            <a:r>
              <a:rPr lang="en-US" sz="3800" b="1" dirty="0"/>
              <a:t>Readability</a:t>
            </a:r>
          </a:p>
          <a:p>
            <a:pPr marL="457200" lvl="1" indent="0">
              <a:buNone/>
            </a:pPr>
            <a:endParaRPr lang="en-US" sz="3800" dirty="0"/>
          </a:p>
          <a:p>
            <a:pPr marL="457200" lvl="1" indent="0">
              <a:buNone/>
            </a:pPr>
            <a:r>
              <a:rPr lang="en-US" sz="3800" dirty="0"/>
              <a:t>     Clear</a:t>
            </a:r>
          </a:p>
          <a:p>
            <a:pPr marL="457200" lvl="1" indent="0">
              <a:buNone/>
            </a:pPr>
            <a:r>
              <a:rPr lang="en-US" sz="3800" dirty="0"/>
              <a:t>     Readable</a:t>
            </a:r>
          </a:p>
          <a:p>
            <a:pPr marL="457200" lvl="1" indent="0">
              <a:buNone/>
            </a:pPr>
            <a:r>
              <a:rPr lang="en-US" sz="3800" dirty="0"/>
              <a:t>     Unreadable</a:t>
            </a:r>
          </a:p>
          <a:p>
            <a:pPr marL="457200" lvl="1" indent="0">
              <a:buNone/>
            </a:pPr>
            <a:r>
              <a:rPr lang="en-US" sz="3800" dirty="0"/>
              <a:t>     Distorted</a:t>
            </a:r>
          </a:p>
          <a:p>
            <a:pPr marL="457200" lvl="1" indent="0">
              <a:buNone/>
            </a:pPr>
            <a:r>
              <a:rPr lang="en-US" sz="3800" dirty="0"/>
              <a:t>     With Interference</a:t>
            </a:r>
          </a:p>
          <a:p>
            <a:pPr marL="457200" lvl="1" indent="0">
              <a:buNone/>
            </a:pPr>
            <a:r>
              <a:rPr lang="en-US" sz="3800" dirty="0"/>
              <a:t>     Intermittent</a:t>
            </a:r>
          </a:p>
          <a:p>
            <a:pPr marL="457200" lvl="1" indent="0">
              <a:buNone/>
            </a:pPr>
            <a:endParaRPr lang="en-US" sz="3800" dirty="0"/>
          </a:p>
          <a:p>
            <a:pPr marL="457200" lvl="1" indent="0">
              <a:buNone/>
            </a:pPr>
            <a:endParaRPr lang="en-US" dirty="0"/>
          </a:p>
        </p:txBody>
      </p:sp>
    </p:spTree>
    <p:extLst>
      <p:ext uri="{BB962C8B-B14F-4D97-AF65-F5344CB8AC3E}">
        <p14:creationId xmlns:p14="http://schemas.microsoft.com/office/powerpoint/2010/main" val="242629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BREAK-IN PROCEDURE</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A station having a message of higher precedence than transmission in progress may break in and suspend that transmission in the following circumstances:  </a:t>
            </a:r>
          </a:p>
          <a:p>
            <a:r>
              <a:rPr lang="en-US" dirty="0">
                <a:solidFill>
                  <a:srgbClr val="FF0000"/>
                </a:solidFill>
              </a:rPr>
              <a:t>FLASH</a:t>
            </a:r>
            <a:r>
              <a:rPr lang="en-US" dirty="0"/>
              <a:t>. Break in at once and transmit the message repeating the precedence three times.</a:t>
            </a:r>
          </a:p>
          <a:p>
            <a:r>
              <a:rPr lang="en-US" dirty="0">
                <a:solidFill>
                  <a:srgbClr val="FF0000"/>
                </a:solidFill>
              </a:rPr>
              <a:t>IMMEDIATE. </a:t>
            </a:r>
            <a:r>
              <a:rPr lang="en-US" dirty="0"/>
              <a:t>May break in at once and pass the message. A preliminary call may be made before transmitting the message, if necessary. On a directed net, approval to transmit the message must be obtained. </a:t>
            </a:r>
          </a:p>
          <a:p>
            <a:r>
              <a:rPr lang="en-US" dirty="0">
                <a:solidFill>
                  <a:srgbClr val="FF0000"/>
                </a:solidFill>
              </a:rPr>
              <a:t>PRIORITY. </a:t>
            </a:r>
            <a:r>
              <a:rPr lang="en-US" dirty="0"/>
              <a:t>As for IMMEDIATE except that only long </a:t>
            </a:r>
            <a:r>
              <a:rPr lang="en-US" dirty="0">
                <a:solidFill>
                  <a:srgbClr val="FF0000"/>
                </a:solidFill>
              </a:rPr>
              <a:t>ROUTINE</a:t>
            </a:r>
            <a:r>
              <a:rPr lang="en-US" dirty="0"/>
              <a:t> messages should be interrupted.</a:t>
            </a:r>
          </a:p>
          <a:p>
            <a:endParaRPr lang="en-US" dirty="0"/>
          </a:p>
        </p:txBody>
      </p:sp>
    </p:spTree>
    <p:extLst>
      <p:ext uri="{BB962C8B-B14F-4D97-AF65-F5344CB8AC3E}">
        <p14:creationId xmlns:p14="http://schemas.microsoft.com/office/powerpoint/2010/main" val="1488397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SYNCHRONIZING TIME</a:t>
            </a:r>
          </a:p>
        </p:txBody>
      </p:sp>
      <p:sp>
        <p:nvSpPr>
          <p:cNvPr id="5" name="Content Placeholder 4"/>
          <p:cNvSpPr>
            <a:spLocks noGrp="1"/>
          </p:cNvSpPr>
          <p:nvPr>
            <p:ph idx="1"/>
          </p:nvPr>
        </p:nvSpPr>
        <p:spPr/>
        <p:txBody>
          <a:bodyPr>
            <a:normAutofit fontScale="92500"/>
          </a:bodyPr>
          <a:lstStyle/>
          <a:p>
            <a:r>
              <a:rPr lang="en-US" dirty="0"/>
              <a:t>If an accurate time check is desired, it will be requested by using the phrase “Request time check.” </a:t>
            </a:r>
          </a:p>
          <a:p>
            <a:r>
              <a:rPr lang="en-US" dirty="0"/>
              <a:t>The time at which the check is required may be indicated by the addition of a four-figure group. </a:t>
            </a:r>
          </a:p>
          <a:p>
            <a:r>
              <a:rPr lang="en-US" dirty="0"/>
              <a:t>Time checks will be given in Greenwich Mean Time (GMT aka ZULU Time) unless otherwise requested or directed. (If local time, add suffix Lima to four figure group.)</a:t>
            </a:r>
          </a:p>
        </p:txBody>
      </p:sp>
    </p:spTree>
    <p:extLst>
      <p:ext uri="{BB962C8B-B14F-4D97-AF65-F5344CB8AC3E}">
        <p14:creationId xmlns:p14="http://schemas.microsoft.com/office/powerpoint/2010/main" val="293234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ACP 125</a:t>
            </a:r>
          </a:p>
        </p:txBody>
      </p:sp>
      <p:sp>
        <p:nvSpPr>
          <p:cNvPr id="3" name="Content Placeholder 2"/>
          <p:cNvSpPr>
            <a:spLocks noGrp="1"/>
          </p:cNvSpPr>
          <p:nvPr>
            <p:ph idx="1"/>
          </p:nvPr>
        </p:nvSpPr>
        <p:spPr/>
        <p:txBody>
          <a:bodyPr>
            <a:normAutofit lnSpcReduction="10000"/>
          </a:bodyPr>
          <a:lstStyle/>
          <a:p>
            <a:r>
              <a:rPr lang="en-US" dirty="0"/>
              <a:t>ACP 125 prescribes the voice procedure for use by the armed forces of Allied nations on secure and non-secure tactical voice nets. Its purpose is to provide </a:t>
            </a:r>
            <a:r>
              <a:rPr lang="en-US" dirty="0">
                <a:solidFill>
                  <a:srgbClr val="FF0000"/>
                </a:solidFill>
              </a:rPr>
              <a:t>a standardized way of passing speech </a:t>
            </a:r>
            <a:r>
              <a:rPr lang="en-US" dirty="0"/>
              <a:t>and data traffic as </a:t>
            </a:r>
            <a:r>
              <a:rPr lang="en-US" dirty="0">
                <a:solidFill>
                  <a:srgbClr val="FF0000"/>
                </a:solidFill>
              </a:rPr>
              <a:t>securely</a:t>
            </a:r>
            <a:r>
              <a:rPr lang="en-US" dirty="0"/>
              <a:t> as possible consistent </a:t>
            </a:r>
            <a:r>
              <a:rPr lang="en-US" dirty="0">
                <a:solidFill>
                  <a:srgbClr val="FF0000"/>
                </a:solidFill>
              </a:rPr>
              <a:t>with accuracy, speed </a:t>
            </a:r>
            <a:r>
              <a:rPr lang="en-US" dirty="0"/>
              <a:t>and the needs of command and control. To </a:t>
            </a:r>
            <a:r>
              <a:rPr lang="en-US" dirty="0">
                <a:solidFill>
                  <a:srgbClr val="FF0000"/>
                </a:solidFill>
              </a:rPr>
              <a:t>ensure interoperability</a:t>
            </a:r>
            <a:r>
              <a:rPr lang="en-US" dirty="0"/>
              <a:t>, ACP 125 procedures are to form the</a:t>
            </a:r>
            <a:r>
              <a:rPr lang="en-US" b="1" dirty="0"/>
              <a:t> </a:t>
            </a:r>
            <a:r>
              <a:rPr lang="en-US" b="1" dirty="0">
                <a:solidFill>
                  <a:srgbClr val="FF0000"/>
                </a:solidFill>
              </a:rPr>
              <a:t>foundation of all national or single-service radiotelephone procedure doctrine</a:t>
            </a:r>
            <a:r>
              <a:rPr lang="en-US" dirty="0"/>
              <a:t>.</a:t>
            </a:r>
          </a:p>
        </p:txBody>
      </p:sp>
    </p:spTree>
    <p:extLst>
      <p:ext uri="{BB962C8B-B14F-4D97-AF65-F5344CB8AC3E}">
        <p14:creationId xmlns:p14="http://schemas.microsoft.com/office/powerpoint/2010/main" val="215282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PUBLISHES ACP 125</a:t>
            </a:r>
          </a:p>
        </p:txBody>
      </p:sp>
      <p:sp>
        <p:nvSpPr>
          <p:cNvPr id="3" name="Content Placeholder 2"/>
          <p:cNvSpPr>
            <a:spLocks noGrp="1"/>
          </p:cNvSpPr>
          <p:nvPr>
            <p:ph idx="1"/>
          </p:nvPr>
        </p:nvSpPr>
        <p:spPr/>
        <p:txBody>
          <a:bodyPr/>
          <a:lstStyle/>
          <a:p>
            <a:r>
              <a:rPr lang="en-US" dirty="0">
                <a:solidFill>
                  <a:srgbClr val="FF0000"/>
                </a:solidFill>
              </a:rPr>
              <a:t>The Combined Communications-Electronics Board (CCEB</a:t>
            </a:r>
            <a:r>
              <a:rPr lang="en-US" dirty="0"/>
              <a:t>) comprised of the five member nations, </a:t>
            </a:r>
            <a:r>
              <a:rPr lang="en-US" dirty="0">
                <a:solidFill>
                  <a:srgbClr val="FF0000"/>
                </a:solidFill>
              </a:rPr>
              <a:t>Australia, Canada, New Zealand, United Kingdom and United States </a:t>
            </a:r>
            <a:r>
              <a:rPr lang="en-US" dirty="0"/>
              <a:t>and is the Sponsoring Authority for all Allied Communications Publications (ACPs). ACPs are raised and issued under common agreement between the member nations.</a:t>
            </a:r>
          </a:p>
        </p:txBody>
      </p:sp>
    </p:spTree>
    <p:extLst>
      <p:ext uri="{BB962C8B-B14F-4D97-AF65-F5344CB8AC3E}">
        <p14:creationId xmlns:p14="http://schemas.microsoft.com/office/powerpoint/2010/main" val="73268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IN IT?</a:t>
            </a:r>
          </a:p>
        </p:txBody>
      </p:sp>
      <p:sp>
        <p:nvSpPr>
          <p:cNvPr id="3" name="Content Placeholder 2"/>
          <p:cNvSpPr>
            <a:spLocks noGrp="1"/>
          </p:cNvSpPr>
          <p:nvPr>
            <p:ph idx="1"/>
          </p:nvPr>
        </p:nvSpPr>
        <p:spPr/>
        <p:txBody>
          <a:bodyPr>
            <a:normAutofit lnSpcReduction="10000"/>
          </a:bodyPr>
          <a:lstStyle/>
          <a:p>
            <a:r>
              <a:rPr lang="en-US" sz="2400" dirty="0"/>
              <a:t>CH 1 – introduction (includes  voice procedure)</a:t>
            </a:r>
          </a:p>
          <a:p>
            <a:r>
              <a:rPr lang="en-US" sz="2400" dirty="0"/>
              <a:t>CH 2 – Security</a:t>
            </a:r>
          </a:p>
          <a:p>
            <a:r>
              <a:rPr lang="en-US" sz="2400" dirty="0"/>
              <a:t>CH 3 – </a:t>
            </a:r>
            <a:r>
              <a:rPr lang="en-US" sz="2400" dirty="0">
                <a:solidFill>
                  <a:srgbClr val="FF0000"/>
                </a:solidFill>
              </a:rPr>
              <a:t>Accuracy</a:t>
            </a:r>
            <a:r>
              <a:rPr lang="en-US" sz="2400" dirty="0"/>
              <a:t> (key chapter re speech techniques includes    	tables for phonetic alphabet and pronunciation, figure 	pronunciation, </a:t>
            </a:r>
            <a:r>
              <a:rPr lang="en-US" sz="2400" dirty="0" err="1"/>
              <a:t>prowords</a:t>
            </a:r>
            <a:r>
              <a:rPr lang="en-US" sz="2400" dirty="0"/>
              <a:t> and standard abbreviations)</a:t>
            </a:r>
          </a:p>
          <a:p>
            <a:r>
              <a:rPr lang="en-US" sz="2400" dirty="0"/>
              <a:t>CH 4 – Discipline </a:t>
            </a:r>
          </a:p>
          <a:p>
            <a:r>
              <a:rPr lang="en-US" sz="2400" dirty="0"/>
              <a:t>CH 5 – Messages</a:t>
            </a:r>
          </a:p>
          <a:p>
            <a:r>
              <a:rPr lang="en-US" sz="2400" dirty="0"/>
              <a:t>CH 6 – </a:t>
            </a:r>
            <a:r>
              <a:rPr lang="en-US" sz="2400" dirty="0">
                <a:solidFill>
                  <a:srgbClr val="FF0000"/>
                </a:solidFill>
              </a:rPr>
              <a:t>Operating Rules </a:t>
            </a:r>
            <a:r>
              <a:rPr lang="en-US" sz="2400" dirty="0"/>
              <a:t>(includes net ops, radio checks, </a:t>
            </a:r>
            <a:r>
              <a:rPr lang="en-US" sz="2400" dirty="0" err="1"/>
              <a:t>msgs</a:t>
            </a:r>
            <a:r>
              <a:rPr lang="en-US" sz="2400" dirty="0"/>
              <a:t>)</a:t>
            </a:r>
          </a:p>
          <a:p>
            <a:r>
              <a:rPr lang="en-US" sz="2400" dirty="0"/>
              <a:t>CH 7 – Executive Method</a:t>
            </a:r>
          </a:p>
          <a:p>
            <a:r>
              <a:rPr lang="en-US" sz="2400" dirty="0"/>
              <a:t>CH 8 – Miscellaneous Procedures (Includes synching time)</a:t>
            </a:r>
          </a:p>
          <a:p>
            <a:r>
              <a:rPr lang="en-US" sz="2400" dirty="0"/>
              <a:t>CH 9 – Procedures for Reporting Enemy Contacts</a:t>
            </a:r>
          </a:p>
          <a:p>
            <a:endParaRPr lang="en-US" sz="2400" dirty="0"/>
          </a:p>
        </p:txBody>
      </p:sp>
    </p:spTree>
    <p:extLst>
      <p:ext uri="{BB962C8B-B14F-4D97-AF65-F5344CB8AC3E}">
        <p14:creationId xmlns:p14="http://schemas.microsoft.com/office/powerpoint/2010/main" val="1005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WHY IS IT IMPORTANT TO AMATEUR RADIO</a:t>
            </a:r>
          </a:p>
        </p:txBody>
      </p:sp>
      <p:sp>
        <p:nvSpPr>
          <p:cNvPr id="3" name="Content Placeholder 2"/>
          <p:cNvSpPr>
            <a:spLocks noGrp="1"/>
          </p:cNvSpPr>
          <p:nvPr>
            <p:ph idx="1"/>
          </p:nvPr>
        </p:nvSpPr>
        <p:spPr/>
        <p:txBody>
          <a:bodyPr>
            <a:normAutofit fontScale="92500"/>
          </a:bodyPr>
          <a:lstStyle/>
          <a:p>
            <a:endParaRPr lang="en-US" dirty="0"/>
          </a:p>
          <a:p>
            <a:r>
              <a:rPr lang="en-US" dirty="0"/>
              <a:t>Many features such as phonetic alphabet, pro words and net procedures have be adopted by:</a:t>
            </a:r>
          </a:p>
          <a:p>
            <a:pPr lvl="1"/>
            <a:r>
              <a:rPr lang="en-US" b="1" dirty="0">
                <a:solidFill>
                  <a:srgbClr val="FF0000"/>
                </a:solidFill>
              </a:rPr>
              <a:t>Foundation of all national or single-service radiotelephone procedure doctrine, </a:t>
            </a:r>
            <a:r>
              <a:rPr lang="en-US" dirty="0"/>
              <a:t>including:</a:t>
            </a:r>
          </a:p>
          <a:p>
            <a:pPr lvl="1"/>
            <a:r>
              <a:rPr lang="en-US" dirty="0"/>
              <a:t>Civil aviation</a:t>
            </a:r>
          </a:p>
          <a:p>
            <a:pPr lvl="1"/>
            <a:r>
              <a:rPr lang="en-US" dirty="0"/>
              <a:t>Homeland Security (Office of Emergency </a:t>
            </a:r>
            <a:r>
              <a:rPr lang="en-US" dirty="0" err="1"/>
              <a:t>Comm</a:t>
            </a:r>
            <a:r>
              <a:rPr lang="en-US" dirty="0"/>
              <a:t>)</a:t>
            </a:r>
          </a:p>
          <a:p>
            <a:pPr lvl="1"/>
            <a:r>
              <a:rPr lang="en-US" dirty="0"/>
              <a:t>FEMA (ICS with modifications and extensions)</a:t>
            </a:r>
          </a:p>
          <a:p>
            <a:pPr lvl="1"/>
            <a:r>
              <a:rPr lang="en-US" dirty="0"/>
              <a:t>Elements used by hams internationally</a:t>
            </a:r>
          </a:p>
        </p:txBody>
      </p:sp>
    </p:spTree>
    <p:extLst>
      <p:ext uri="{BB962C8B-B14F-4D97-AF65-F5344CB8AC3E}">
        <p14:creationId xmlns:p14="http://schemas.microsoft.com/office/powerpoint/2010/main" val="162489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E-Mail Attachment</a:t>
            </a:r>
            <a:br>
              <a:rPr lang="en-US" b="1" dirty="0"/>
            </a:br>
            <a:r>
              <a:rPr lang="en-US" b="1" dirty="0"/>
              <a:t>ACP 125 F  Abbreviated </a:t>
            </a:r>
          </a:p>
        </p:txBody>
      </p:sp>
      <p:sp>
        <p:nvSpPr>
          <p:cNvPr id="3" name="Content Placeholder 2"/>
          <p:cNvSpPr>
            <a:spLocks noGrp="1"/>
          </p:cNvSpPr>
          <p:nvPr>
            <p:ph idx="1"/>
          </p:nvPr>
        </p:nvSpPr>
        <p:spPr/>
        <p:txBody>
          <a:bodyPr/>
          <a:lstStyle/>
          <a:p>
            <a:endParaRPr lang="en-US" dirty="0"/>
          </a:p>
          <a:p>
            <a:r>
              <a:rPr lang="en-US" dirty="0"/>
              <a:t>An extract of ACP125 F (from an earlier version of ACP 125)</a:t>
            </a:r>
          </a:p>
          <a:p>
            <a:endParaRPr lang="en-US" dirty="0"/>
          </a:p>
          <a:p>
            <a:pPr lvl="1"/>
            <a:r>
              <a:rPr lang="en-US" dirty="0"/>
              <a:t>Handout given to non-operator trainees (can be found on internet)</a:t>
            </a:r>
          </a:p>
          <a:p>
            <a:pPr lvl="1"/>
            <a:r>
              <a:rPr lang="en-US" dirty="0"/>
              <a:t>Includes items you should know (+ military examples of procedures)</a:t>
            </a:r>
          </a:p>
        </p:txBody>
      </p:sp>
    </p:spTree>
    <p:extLst>
      <p:ext uri="{BB962C8B-B14F-4D97-AF65-F5344CB8AC3E}">
        <p14:creationId xmlns:p14="http://schemas.microsoft.com/office/powerpoint/2010/main" val="147402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 OF SPEECH</a:t>
            </a:r>
          </a:p>
        </p:txBody>
      </p:sp>
      <p:sp>
        <p:nvSpPr>
          <p:cNvPr id="3" name="Content Placeholder 2"/>
          <p:cNvSpPr>
            <a:spLocks noGrp="1"/>
          </p:cNvSpPr>
          <p:nvPr>
            <p:ph idx="1"/>
          </p:nvPr>
        </p:nvSpPr>
        <p:spPr>
          <a:xfrm>
            <a:off x="457200" y="1295400"/>
            <a:ext cx="8229600" cy="5257800"/>
          </a:xfrm>
        </p:spPr>
        <p:txBody>
          <a:bodyPr>
            <a:normAutofit fontScale="55000" lnSpcReduction="20000"/>
          </a:bodyPr>
          <a:lstStyle/>
          <a:p>
            <a:r>
              <a:rPr lang="en-US" dirty="0"/>
              <a:t>The key words to remember are Rhythm, Speed, Volume and Pitch </a:t>
            </a:r>
            <a:r>
              <a:rPr lang="en-US" b="1" dirty="0"/>
              <a:t>(RSVP):</a:t>
            </a:r>
          </a:p>
          <a:p>
            <a:pPr marL="0" indent="0">
              <a:buNone/>
            </a:pPr>
            <a:endParaRPr lang="en-US" b="1" dirty="0"/>
          </a:p>
          <a:p>
            <a:r>
              <a:rPr lang="en-US" b="1" dirty="0">
                <a:solidFill>
                  <a:srgbClr val="FF0000"/>
                </a:solidFill>
              </a:rPr>
              <a:t>Rhythm</a:t>
            </a:r>
            <a:r>
              <a:rPr lang="en-US" b="1" dirty="0"/>
              <a:t>.  </a:t>
            </a:r>
            <a:r>
              <a:rPr lang="en-US" dirty="0"/>
              <a:t>Use short sentences divided into sensible phrases which maintain a natural rhythm; they should not be spoken word by word. Where pauses occur, the press-to-talk should be released to minimize transmission time and permit stations to break in when necessary. </a:t>
            </a:r>
          </a:p>
          <a:p>
            <a:endParaRPr lang="en-US" dirty="0"/>
          </a:p>
          <a:p>
            <a:r>
              <a:rPr lang="en-US" b="1" dirty="0">
                <a:solidFill>
                  <a:srgbClr val="FF0000"/>
                </a:solidFill>
              </a:rPr>
              <a:t>Speed.  </a:t>
            </a:r>
            <a:r>
              <a:rPr lang="en-US" dirty="0"/>
              <a:t>Speak slightly slower than for normal conversation. Where a message is to be written down by the recipients, or in difficult conditions, extra time should be allowed to compensate for the receiving station experiencing the worst conditions. Speed of transmission is easily adjusted by increasing or decreasing the length of pauses between phrases, as opposed to altering the gaps between words; the latter will create an unnatural, halted style of speech, which is difficult to understand. </a:t>
            </a:r>
          </a:p>
          <a:p>
            <a:endParaRPr lang="en-US" dirty="0"/>
          </a:p>
          <a:p>
            <a:r>
              <a:rPr lang="en-US" b="1" dirty="0">
                <a:solidFill>
                  <a:srgbClr val="FF0000"/>
                </a:solidFill>
              </a:rPr>
              <a:t>Volume</a:t>
            </a:r>
            <a:r>
              <a:rPr lang="en-US" b="1" dirty="0"/>
              <a:t>.  </a:t>
            </a:r>
            <a:r>
              <a:rPr lang="en-US" dirty="0"/>
              <a:t>Speak quietly when using whisper facilities, otherwise the volume should be as for normal conversation. Shouting causes distortion. </a:t>
            </a:r>
          </a:p>
          <a:p>
            <a:endParaRPr lang="en-US" dirty="0">
              <a:solidFill>
                <a:srgbClr val="FF0000"/>
              </a:solidFill>
            </a:endParaRPr>
          </a:p>
          <a:p>
            <a:r>
              <a:rPr lang="en-US" b="1" dirty="0">
                <a:solidFill>
                  <a:srgbClr val="FF0000"/>
                </a:solidFill>
              </a:rPr>
              <a:t>Pitch</a:t>
            </a:r>
            <a:r>
              <a:rPr lang="en-US" b="1" dirty="0"/>
              <a:t>. </a:t>
            </a:r>
            <a:r>
              <a:rPr lang="en-US" dirty="0"/>
              <a:t>The voice should be pitched slightly higher than for normal conversation to improve clarity</a:t>
            </a:r>
          </a:p>
        </p:txBody>
      </p:sp>
    </p:spTree>
    <p:extLst>
      <p:ext uri="{BB962C8B-B14F-4D97-AF65-F5344CB8AC3E}">
        <p14:creationId xmlns:p14="http://schemas.microsoft.com/office/powerpoint/2010/main" val="118788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28675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352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18696</TotalTime>
  <Words>1689</Words>
  <Application>Microsoft Office PowerPoint</Application>
  <PresentationFormat>On-screen Show (4:3)</PresentationFormat>
  <Paragraphs>129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Bernard MT Condensed</vt:lpstr>
      <vt:lpstr>Calibri</vt:lpstr>
      <vt:lpstr>Office Theme</vt:lpstr>
      <vt:lpstr>North Bay 2M Critical Mass  October 18, 2020</vt:lpstr>
      <vt:lpstr>Allied Communications Procedures ACP 125 (G)</vt:lpstr>
      <vt:lpstr>PURPOSE OF ACP 125</vt:lpstr>
      <vt:lpstr>WHO PUBLISHES ACP 125</vt:lpstr>
      <vt:lpstr>WHAT IS IN IT?</vt:lpstr>
      <vt:lpstr>WHY IS IT IMPORTANT TO AMATEUR RADIO</vt:lpstr>
      <vt:lpstr>E-Mail Attachment ACP 125 F  Abbreviated </vt:lpstr>
      <vt:lpstr>METHOD OF SPEECH</vt:lpstr>
      <vt:lpstr>PowerPoint Presentation</vt:lpstr>
      <vt:lpstr>PowerPoint Presentation</vt:lpstr>
      <vt:lpstr>RULES FOR SPELLING</vt:lpstr>
      <vt:lpstr>PowerPoint Presentation</vt:lpstr>
      <vt:lpstr>RADIO DISCIPLINE</vt:lpstr>
      <vt:lpstr>PUNCTUATION RULES</vt:lpstr>
      <vt:lpstr>PROCEDURE WORDS</vt:lpstr>
      <vt:lpstr>RADIO DISCIPLINE RULES</vt:lpstr>
      <vt:lpstr>OPERATING RULES</vt:lpstr>
      <vt:lpstr>RADIO CHECKS, SIGNAL STRENGTH AND READABILITY</vt:lpstr>
      <vt:lpstr>RADIO CHECK RESPONSES</vt:lpstr>
      <vt:lpstr>SIGNAL REPORT PROWORDS</vt:lpstr>
      <vt:lpstr>BREAK-IN PROCEDURE</vt:lpstr>
      <vt:lpstr>SYNCHRONIZING TIME</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Mass  October 18, 2020</dc:title>
  <dc:creator>Milton Hyams</dc:creator>
  <cp:lastModifiedBy>Michael Fischer</cp:lastModifiedBy>
  <cp:revision>59</cp:revision>
  <dcterms:created xsi:type="dcterms:W3CDTF">2020-10-01T23:36:39Z</dcterms:created>
  <dcterms:modified xsi:type="dcterms:W3CDTF">2020-10-20T02:26:38Z</dcterms:modified>
</cp:coreProperties>
</file>